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9" r:id="rId5"/>
  </p:sldMasterIdLst>
  <p:notesMasterIdLst>
    <p:notesMasterId r:id="rId9"/>
  </p:notesMasterIdLst>
  <p:handoutMasterIdLst>
    <p:handoutMasterId r:id="rId10"/>
  </p:handoutMasterIdLst>
  <p:sldIdLst>
    <p:sldId id="256" r:id="rId6"/>
    <p:sldId id="257" r:id="rId7"/>
    <p:sldId id="258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D08F"/>
    <a:srgbClr val="C1C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09" autoAdjust="0"/>
    <p:restoredTop sz="94558" autoAdjust="0"/>
  </p:normalViewPr>
  <p:slideViewPr>
    <p:cSldViewPr snapToGrid="0">
      <p:cViewPr varScale="1">
        <p:scale>
          <a:sx n="128" d="100"/>
          <a:sy n="128" d="100"/>
        </p:scale>
        <p:origin x="536" y="176"/>
      </p:cViewPr>
      <p:guideLst>
        <p:guide orient="horz" pos="21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4" d="100"/>
          <a:sy n="74" d="100"/>
        </p:scale>
        <p:origin x="-1330" y="-6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0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DC58A4-1F39-4E10-B40C-ECB2E499808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BFFE62-8B6F-4B6C-87A1-15BE8E6B7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614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jpg>
</file>

<file path=ppt/media/image12.tiff>
</file>

<file path=ppt/media/image13.png>
</file>

<file path=ppt/media/image14.png>
</file>

<file path=ppt/media/image2.png>
</file>

<file path=ppt/media/image3.png>
</file>

<file path=ppt/media/image4.jpg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BF3212-CA4A-4372-B18F-FDBCACCE557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CDFB8-CE1E-4CEA-A9A7-0392F69410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68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E3B09-AA66-0243-824E-D7B24BE981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5A0C9-2B20-E64A-AACF-8AA54B927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36C09-E610-2B49-9C31-0451624F9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BF3CF-D1AB-8648-B13E-8ABA76792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DFF2F-F8CF-7246-A4A3-4ADF7EF03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Box 34">
            <a:extLst>
              <a:ext uri="{FF2B5EF4-FFF2-40B4-BE49-F238E27FC236}">
                <a16:creationId xmlns:a16="http://schemas.microsoft.com/office/drawing/2014/main" id="{408E7E91-2D3D-AC41-A2AD-B6B2C002027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57146" y="6533104"/>
            <a:ext cx="255069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>
              <a:lnSpc>
                <a:spcPct val="100000"/>
              </a:lnSpc>
              <a:spcAft>
                <a:spcPct val="0"/>
              </a:spcAft>
              <a:buClrTx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2019</a:t>
            </a:r>
            <a:r>
              <a:rPr lang="en-US" altLang="en-US" sz="800" b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The MITRE Corporation.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83C572-5A1E-E945-AB5F-3FAA58D600EA}"/>
              </a:ext>
            </a:extLst>
          </p:cNvPr>
          <p:cNvCxnSpPr/>
          <p:nvPr userDrawn="1"/>
        </p:nvCxnSpPr>
        <p:spPr bwMode="auto">
          <a:xfrm>
            <a:off x="823649" y="2448468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F1A6D0E-AB1A-434A-9030-D659A27E30B0}"/>
              </a:ext>
            </a:extLst>
          </p:cNvPr>
          <p:cNvCxnSpPr/>
          <p:nvPr userDrawn="1"/>
        </p:nvCxnSpPr>
        <p:spPr bwMode="auto">
          <a:xfrm>
            <a:off x="823649" y="6534227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" name="Picture 9" descr="MITRE Logo">
            <a:extLst>
              <a:ext uri="{FF2B5EF4-FFF2-40B4-BE49-F238E27FC236}">
                <a16:creationId xmlns:a16="http://schemas.microsoft.com/office/drawing/2014/main" id="{DD9D5C31-EBFD-FA4C-B788-EC198D9549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433" y="6250820"/>
            <a:ext cx="670505" cy="2438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7F7298-805C-3849-8CEA-E7B12CCC6D4F}"/>
              </a:ext>
            </a:extLst>
          </p:cNvPr>
          <p:cNvSpPr txBox="1"/>
          <p:nvPr userDrawn="1"/>
        </p:nvSpPr>
        <p:spPr>
          <a:xfrm>
            <a:off x="7324431" y="64168"/>
            <a:ext cx="16042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 dirty="0">
                <a:latin typeface="Arial" pitchFamily="34" charset="0"/>
              </a:rPr>
              <a:t>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514D98-B6FA-4540-9BCB-82884F65C220}"/>
              </a:ext>
            </a:extLst>
          </p:cNvPr>
          <p:cNvGrpSpPr/>
          <p:nvPr userDrawn="1"/>
        </p:nvGrpSpPr>
        <p:grpSpPr>
          <a:xfrm>
            <a:off x="81480" y="0"/>
            <a:ext cx="99589" cy="6858000"/>
            <a:chOff x="0" y="0"/>
            <a:chExt cx="407324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1FB27D4-52F4-4945-AD18-FFEBA9B2FB8B}"/>
                </a:ext>
              </a:extLst>
            </p:cNvPr>
            <p:cNvSpPr/>
            <p:nvPr/>
          </p:nvSpPr>
          <p:spPr bwMode="auto">
            <a:xfrm>
              <a:off x="0" y="0"/>
              <a:ext cx="407324" cy="2398143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93726EA-01DF-F64F-8E91-82B4BD3D4B8C}"/>
                </a:ext>
              </a:extLst>
            </p:cNvPr>
            <p:cNvSpPr/>
            <p:nvPr/>
          </p:nvSpPr>
          <p:spPr bwMode="auto">
            <a:xfrm>
              <a:off x="0" y="2510287"/>
              <a:ext cx="407324" cy="4347713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436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69C2-50D9-4641-A053-0D1223598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6E68F0-7DD9-A64C-AC48-F80F12F1D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07C94-582A-1147-9544-FEB670EAB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2AFDC-1A88-1447-A5CE-E828C1DDF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5E290-A002-7D46-93B1-D5AA40BB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1068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7CA310-92CD-8848-865A-555F7E21D7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58D78-4287-0E4D-B9B5-8846D1BA5E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60511-FB34-C047-9032-9A54DEC7F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D2491-A8F2-4A44-9CF7-C3FCEAD2D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B833D-7B28-F443-A702-1F5842901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02956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4"/>
          <p:cNvSpPr txBox="1">
            <a:spLocks noChangeArrowheads="1"/>
          </p:cNvSpPr>
          <p:nvPr userDrawn="1"/>
        </p:nvSpPr>
        <p:spPr bwMode="auto">
          <a:xfrm>
            <a:off x="757146" y="6533104"/>
            <a:ext cx="255069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>
              <a:lnSpc>
                <a:spcPct val="100000"/>
              </a:lnSpc>
              <a:spcAft>
                <a:spcPct val="0"/>
              </a:spcAft>
              <a:buClrTx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2019</a:t>
            </a:r>
            <a:r>
              <a:rPr lang="en-US" altLang="en-US" sz="800" b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The MITRE Corporation. All rights reserved.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783116" y="2568939"/>
            <a:ext cx="4602163" cy="389922"/>
          </a:xfrm>
        </p:spPr>
        <p:txBody>
          <a:bodyPr anchor="ctr"/>
          <a:lstStyle>
            <a:lvl1pPr marL="0" indent="0">
              <a:buFont typeface="Wingdings" pitchFamily="2" charset="2"/>
              <a:buNone/>
              <a:defRPr b="1" spc="0" baseline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757146" y="368932"/>
            <a:ext cx="724662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cxnSp>
        <p:nvCxnSpPr>
          <p:cNvPr id="15" name="Straight Connector 14"/>
          <p:cNvCxnSpPr/>
          <p:nvPr userDrawn="1"/>
        </p:nvCxnSpPr>
        <p:spPr bwMode="auto">
          <a:xfrm>
            <a:off x="823649" y="2448468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/>
          <p:nvPr userDrawn="1"/>
        </p:nvCxnSpPr>
        <p:spPr bwMode="auto">
          <a:xfrm>
            <a:off x="823649" y="6534227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Picture 1" descr="MITRE 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433" y="6250820"/>
            <a:ext cx="670505" cy="24382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7324431" y="64168"/>
            <a:ext cx="16042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 dirty="0">
                <a:latin typeface="Arial" pitchFamily="34" charset="0"/>
              </a:rPr>
              <a:t>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81480" y="0"/>
            <a:ext cx="99589" cy="6858000"/>
            <a:chOff x="0" y="0"/>
            <a:chExt cx="407324" cy="6858000"/>
          </a:xfrm>
        </p:grpSpPr>
        <p:sp>
          <p:nvSpPr>
            <p:cNvPr id="17" name="Rectangle 16"/>
            <p:cNvSpPr/>
            <p:nvPr/>
          </p:nvSpPr>
          <p:spPr bwMode="auto">
            <a:xfrm>
              <a:off x="0" y="0"/>
              <a:ext cx="407324" cy="2398143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0" y="2510287"/>
              <a:ext cx="407324" cy="4347713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09600" y="1447800"/>
            <a:ext cx="8229600" cy="4678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467" y="6509438"/>
            <a:ext cx="670505" cy="243820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7139704" y="64168"/>
            <a:ext cx="16042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latin typeface="Arial" pitchFamily="34" charset="0"/>
              </a:rPr>
              <a:t>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 dirty="0">
                <a:latin typeface="Arial" pitchFamily="34" charset="0"/>
              </a:rPr>
              <a:t>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803562" y="2057400"/>
            <a:ext cx="7536873" cy="2743200"/>
            <a:chOff x="685800" y="2057400"/>
            <a:chExt cx="10744200" cy="2743200"/>
          </a:xfrm>
        </p:grpSpPr>
        <p:cxnSp>
          <p:nvCxnSpPr>
            <p:cNvPr id="24" name="Straight Connector 23"/>
            <p:cNvCxnSpPr/>
            <p:nvPr userDrawn="1"/>
          </p:nvCxnSpPr>
          <p:spPr>
            <a:xfrm>
              <a:off x="685800" y="2057400"/>
              <a:ext cx="107442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6000">
                    <a:schemeClr val="tx2"/>
                  </a:gs>
                  <a:gs pos="77000">
                    <a:schemeClr val="tx2"/>
                  </a:gs>
                  <a:gs pos="100000">
                    <a:schemeClr val="bg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4800600"/>
              <a:ext cx="107442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6000">
                    <a:schemeClr val="tx2"/>
                  </a:gs>
                  <a:gs pos="77000">
                    <a:schemeClr val="tx2"/>
                  </a:gs>
                  <a:gs pos="100000">
                    <a:schemeClr val="bg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923636" y="2424417"/>
            <a:ext cx="7333674" cy="2013359"/>
          </a:xfrm>
        </p:spPr>
        <p:txBody>
          <a:bodyPr anchor="ctr" anchorCtr="0">
            <a:noAutofit/>
          </a:bodyPr>
          <a:lstStyle>
            <a:lvl1pPr algn="ctr">
              <a:lnSpc>
                <a:spcPts val="4400"/>
              </a:lnSpc>
              <a:defRPr sz="3600" b="1">
                <a:solidFill>
                  <a:schemeClr val="tx2"/>
                </a:solidFill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Divider Slide – Section Title here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81480" y="0"/>
            <a:ext cx="99589" cy="6858000"/>
            <a:chOff x="1" y="0"/>
            <a:chExt cx="380999" cy="6858000"/>
          </a:xfrm>
        </p:grpSpPr>
        <p:sp>
          <p:nvSpPr>
            <p:cNvPr id="16" name="Rectangle 15"/>
            <p:cNvSpPr/>
            <p:nvPr/>
          </p:nvSpPr>
          <p:spPr bwMode="auto">
            <a:xfrm>
              <a:off x="1" y="0"/>
              <a:ext cx="380999" cy="32766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1" y="3505200"/>
              <a:ext cx="380999" cy="33528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27" name="Group 26"/>
          <p:cNvGrpSpPr/>
          <p:nvPr userDrawn="1"/>
        </p:nvGrpSpPr>
        <p:grpSpPr>
          <a:xfrm>
            <a:off x="8961423" y="0"/>
            <a:ext cx="99589" cy="6858000"/>
            <a:chOff x="1" y="0"/>
            <a:chExt cx="380999" cy="6858000"/>
          </a:xfrm>
        </p:grpSpPr>
        <p:sp>
          <p:nvSpPr>
            <p:cNvPr id="28" name="Rectangle 27"/>
            <p:cNvSpPr/>
            <p:nvPr/>
          </p:nvSpPr>
          <p:spPr bwMode="auto">
            <a:xfrm>
              <a:off x="1" y="0"/>
              <a:ext cx="380999" cy="32766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" y="3505200"/>
              <a:ext cx="380999" cy="33528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1841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662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EA112-B794-D645-AFA3-BE85A6E1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A6675-5B45-9D4A-A1D3-58514AFDB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735FA-43D2-D446-B99C-1DF907E74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8AF0-E160-7143-A20E-11E1B3F86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55BEE-3794-C941-81C9-8FE352F42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6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043A-E121-2C43-ABF4-D08CEE075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3F148-C6B4-3447-A3CD-F2C7F8878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1E830-287E-0D48-911C-ABEA25E78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1519A-87CB-6749-9EBF-A212531E4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4BCE7-9E15-194E-91EC-038138B0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39785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36443-3CEB-4544-BB3E-94CB96D66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AD62A-E786-3745-88D7-E4F95DD15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28D75A-8D4C-AF4C-BF0B-67A127BB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42A39C-B333-934E-BC11-68D928078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F85B3-98C6-CD47-B164-AFB1E01E1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8541D7-DEE3-0842-8D70-C1AA642BB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4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5FE02-82A1-F641-923C-BD01512D5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22973-23F3-464A-AF75-381814BBD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F7131-BE47-874D-9182-94668499E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BEB77F-C707-184F-8DA9-6D23D3AC91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DB1F8A-4887-CE4C-8956-BE6DEB835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09E76F-1549-4646-B3BB-6D8E88C7D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135B9E-7432-244A-9F1A-A88E28962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020459-157E-4145-8FF1-C89A85DFF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984013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FFE93-D968-3E45-8D3C-E36FF8DBE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E7E88-5197-EB41-9BE4-5C17C78B8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C254D5-2E71-2649-88E8-6D4101C35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DAA40-4050-AB4B-8136-565A5952B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5799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0D5B9B-7C8A-3C4E-99D8-F471BEB4E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36C066-3E3C-6941-BC88-ED2F6F501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F27BD-48D9-714D-9291-699BEB109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8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8D3FB-FF66-1845-832A-843FA5E1E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FADE5-8077-A448-ACB9-D7E63860B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34AA2-7095-7C41-B856-167CB2EB7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391BE-5786-6B40-9DB0-BA37837EB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D6684-B451-3447-8458-AF329845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FE3A2-1F2B-D044-AD26-BCB0193CD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05467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B98D9-F874-B641-B1E7-81B8C221D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B89CB9-CC64-A241-BC4E-BC5C4B758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62CD24-CFC3-5C43-99AC-F0BBAC85D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47B339-A26C-E949-9234-11772632A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567CA4-36B5-DD41-83D4-61EB5E54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779E47-5229-0A41-9F22-E4D47F971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39767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82C40F-6430-F943-A9A8-B3D05683E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CD28F-B0B9-3040-AB6C-21C61CA97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03059-8A1F-6B40-B041-CB9E19841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FCDEB-F793-5640-82A6-EBB0285722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3E58A-BAD2-BA46-893C-9F2A685D61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FB2AD90-9D00-6E48-9C8D-8220375A6EB1}"/>
              </a:ext>
            </a:extLst>
          </p:cNvPr>
          <p:cNvGrpSpPr/>
          <p:nvPr userDrawn="1"/>
        </p:nvGrpSpPr>
        <p:grpSpPr>
          <a:xfrm>
            <a:off x="81483" y="1"/>
            <a:ext cx="99586" cy="6858000"/>
            <a:chOff x="2" y="1"/>
            <a:chExt cx="405352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4D8F14-6ABF-F846-A356-5554F61ADEB7}"/>
                </a:ext>
              </a:extLst>
            </p:cNvPr>
            <p:cNvSpPr/>
            <p:nvPr/>
          </p:nvSpPr>
          <p:spPr bwMode="auto">
            <a:xfrm>
              <a:off x="2" y="1"/>
              <a:ext cx="405352" cy="12192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78A3F22-1B04-4E44-8179-E25FE97682CA}"/>
                </a:ext>
              </a:extLst>
            </p:cNvPr>
            <p:cNvSpPr/>
            <p:nvPr/>
          </p:nvSpPr>
          <p:spPr bwMode="auto">
            <a:xfrm>
              <a:off x="2" y="1371601"/>
              <a:ext cx="405352" cy="54864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603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649" r:id="rId12"/>
    <p:sldLayoutId id="2147483650" r:id="rId13"/>
    <p:sldLayoutId id="2147483663" r:id="rId14"/>
    <p:sldLayoutId id="2147483664" r:id="rId15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image" Target="../media/image11.jpg"/><Relationship Id="rId4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tiff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image" Target="../media/image11.jpg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5FA1CB-277F-9A4D-AC1A-BEBB277C0BC8}"/>
              </a:ext>
            </a:extLst>
          </p:cNvPr>
          <p:cNvSpPr/>
          <p:nvPr/>
        </p:nvSpPr>
        <p:spPr>
          <a:xfrm>
            <a:off x="6118821" y="3365799"/>
            <a:ext cx="2716022" cy="29442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FF6B02-460F-224B-B340-FCFE4EEDEB83}"/>
              </a:ext>
            </a:extLst>
          </p:cNvPr>
          <p:cNvSpPr/>
          <p:nvPr/>
        </p:nvSpPr>
        <p:spPr>
          <a:xfrm>
            <a:off x="3189711" y="3365800"/>
            <a:ext cx="2716022" cy="2944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047C8-9BCF-D641-A8D0-A3643AD13C9F}"/>
              </a:ext>
            </a:extLst>
          </p:cNvPr>
          <p:cNvSpPr/>
          <p:nvPr/>
        </p:nvSpPr>
        <p:spPr>
          <a:xfrm>
            <a:off x="309157" y="260728"/>
            <a:ext cx="2716022" cy="294429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442C50B-B211-BE44-9685-EA34666F3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23" y="437514"/>
            <a:ext cx="2396290" cy="119814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19AB146-B2F0-A64F-B225-E399366D6AEA}"/>
              </a:ext>
            </a:extLst>
          </p:cNvPr>
          <p:cNvSpPr/>
          <p:nvPr/>
        </p:nvSpPr>
        <p:spPr>
          <a:xfrm>
            <a:off x="3185045" y="260727"/>
            <a:ext cx="2716022" cy="29442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FE82E2-4BDB-BC4B-A69C-5A84FDB68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045" y="875232"/>
            <a:ext cx="2716022" cy="152085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49D4FA5-AF14-0E4C-AAA4-2AA27A172BFE}"/>
              </a:ext>
            </a:extLst>
          </p:cNvPr>
          <p:cNvSpPr/>
          <p:nvPr/>
        </p:nvSpPr>
        <p:spPr>
          <a:xfrm>
            <a:off x="6060933" y="260726"/>
            <a:ext cx="2716022" cy="294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497A99-3B23-1941-8438-AE09AA7D5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917" y="260726"/>
            <a:ext cx="2080054" cy="29467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53DA5C4-E349-2B4E-AA56-48EC87042BA3}"/>
              </a:ext>
            </a:extLst>
          </p:cNvPr>
          <p:cNvSpPr/>
          <p:nvPr/>
        </p:nvSpPr>
        <p:spPr>
          <a:xfrm>
            <a:off x="309157" y="3365800"/>
            <a:ext cx="2716022" cy="29442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B14B5DC-0C93-F842-94E9-F14E89D14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157" y="4016100"/>
            <a:ext cx="2716022" cy="152097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FECACCD-A9B8-AD42-9EBA-9CA9E71A76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8821" y="3916513"/>
            <a:ext cx="2716022" cy="172014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0C1EDAB-687E-684F-8814-79C0F4BD1A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9838" y="4077462"/>
            <a:ext cx="2715768" cy="15262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5FA1CB-277F-9A4D-AC1A-BEBB277C0BC8}"/>
              </a:ext>
            </a:extLst>
          </p:cNvPr>
          <p:cNvSpPr/>
          <p:nvPr/>
        </p:nvSpPr>
        <p:spPr>
          <a:xfrm>
            <a:off x="6118821" y="3365799"/>
            <a:ext cx="2716022" cy="29442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FF6B02-460F-224B-B340-FCFE4EEDEB83}"/>
              </a:ext>
            </a:extLst>
          </p:cNvPr>
          <p:cNvSpPr/>
          <p:nvPr/>
        </p:nvSpPr>
        <p:spPr>
          <a:xfrm>
            <a:off x="3185045" y="3365800"/>
            <a:ext cx="2716022" cy="2944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047C8-9BCF-D641-A8D0-A3643AD13C9F}"/>
              </a:ext>
            </a:extLst>
          </p:cNvPr>
          <p:cNvSpPr/>
          <p:nvPr/>
        </p:nvSpPr>
        <p:spPr>
          <a:xfrm>
            <a:off x="309157" y="260728"/>
            <a:ext cx="2716022" cy="294429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9AB146-B2F0-A64F-B225-E399366D6AEA}"/>
              </a:ext>
            </a:extLst>
          </p:cNvPr>
          <p:cNvSpPr/>
          <p:nvPr/>
        </p:nvSpPr>
        <p:spPr>
          <a:xfrm>
            <a:off x="3185045" y="260727"/>
            <a:ext cx="2716022" cy="29442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9D4FA5-AF14-0E4C-AAA4-2AA27A172BFE}"/>
              </a:ext>
            </a:extLst>
          </p:cNvPr>
          <p:cNvSpPr/>
          <p:nvPr/>
        </p:nvSpPr>
        <p:spPr>
          <a:xfrm>
            <a:off x="6060933" y="260726"/>
            <a:ext cx="2716022" cy="294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53DA5C4-E349-2B4E-AA56-48EC87042BA3}"/>
              </a:ext>
            </a:extLst>
          </p:cNvPr>
          <p:cNvSpPr/>
          <p:nvPr/>
        </p:nvSpPr>
        <p:spPr>
          <a:xfrm>
            <a:off x="309157" y="3365800"/>
            <a:ext cx="2716022" cy="29442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9" name="Picture 28" descr="A close up of a map&#10;&#10;Description automatically generated">
            <a:extLst>
              <a:ext uri="{FF2B5EF4-FFF2-40B4-BE49-F238E27FC236}">
                <a16:creationId xmlns:a16="http://schemas.microsoft.com/office/drawing/2014/main" id="{35343C59-3D4B-0344-84F3-DD45BD410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37"/>
          <a:stretch/>
        </p:blipFill>
        <p:spPr>
          <a:xfrm>
            <a:off x="309157" y="349414"/>
            <a:ext cx="2716022" cy="18513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FD7CA5-8769-2F46-BEB9-3FC962E8C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400" y="915984"/>
            <a:ext cx="1655312" cy="1676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58A95C-E1E7-6D44-9699-BC03D5F19793}"/>
              </a:ext>
            </a:extLst>
          </p:cNvPr>
          <p:cNvSpPr txBox="1"/>
          <p:nvPr/>
        </p:nvSpPr>
        <p:spPr>
          <a:xfrm>
            <a:off x="3185045" y="546652"/>
            <a:ext cx="271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transplant2mongo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B7F649-DEF1-7D4D-B542-BBBCF47A3B48}"/>
              </a:ext>
            </a:extLst>
          </p:cNvPr>
          <p:cNvSpPr txBox="1"/>
          <p:nvPr/>
        </p:nvSpPr>
        <p:spPr>
          <a:xfrm>
            <a:off x="309157" y="2186777"/>
            <a:ext cx="271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Next" panose="020B0503020202020204" pitchFamily="34" charset="0"/>
                <a:cs typeface="Consolas" panose="020B0609020204030204" pitchFamily="49" charset="0"/>
              </a:rPr>
              <a:t>Modeling Multiple Listings in the Transplant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0D5A55-54DF-2D44-B7AB-F8D24F9F0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933" y="1056052"/>
            <a:ext cx="2707289" cy="1353645"/>
          </a:xfrm>
          <a:prstGeom prst="rect">
            <a:avLst/>
          </a:prstGeom>
        </p:spPr>
      </p:pic>
      <p:pic>
        <p:nvPicPr>
          <p:cNvPr id="10" name="Picture 9" descr="A picture containing person, indoor, wall, woman&#10;&#10;Description automatically generated">
            <a:extLst>
              <a:ext uri="{FF2B5EF4-FFF2-40B4-BE49-F238E27FC236}">
                <a16:creationId xmlns:a16="http://schemas.microsoft.com/office/drawing/2014/main" id="{C7CFC9C2-DA42-4E4B-BE7C-684626D149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424" b="9424"/>
          <a:stretch/>
        </p:blipFill>
        <p:spPr>
          <a:xfrm>
            <a:off x="309157" y="3365799"/>
            <a:ext cx="2716022" cy="29442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F0DCB8-95AA-3840-B225-AAA48A6708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0556" y="4380748"/>
            <a:ext cx="1905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056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5FA1CB-277F-9A4D-AC1A-BEBB277C0BC8}"/>
              </a:ext>
            </a:extLst>
          </p:cNvPr>
          <p:cNvSpPr/>
          <p:nvPr/>
        </p:nvSpPr>
        <p:spPr>
          <a:xfrm>
            <a:off x="6118821" y="3365799"/>
            <a:ext cx="2716022" cy="29442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FF6B02-460F-224B-B340-FCFE4EEDEB83}"/>
              </a:ext>
            </a:extLst>
          </p:cNvPr>
          <p:cNvSpPr/>
          <p:nvPr/>
        </p:nvSpPr>
        <p:spPr>
          <a:xfrm>
            <a:off x="3185045" y="3365800"/>
            <a:ext cx="2716022" cy="2944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047C8-9BCF-D641-A8D0-A3643AD13C9F}"/>
              </a:ext>
            </a:extLst>
          </p:cNvPr>
          <p:cNvSpPr/>
          <p:nvPr/>
        </p:nvSpPr>
        <p:spPr>
          <a:xfrm>
            <a:off x="309157" y="260728"/>
            <a:ext cx="2716022" cy="294429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9AB146-B2F0-A64F-B225-E399366D6AEA}"/>
              </a:ext>
            </a:extLst>
          </p:cNvPr>
          <p:cNvSpPr/>
          <p:nvPr/>
        </p:nvSpPr>
        <p:spPr>
          <a:xfrm>
            <a:off x="3185045" y="260727"/>
            <a:ext cx="2716022" cy="29442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9D4FA5-AF14-0E4C-AAA4-2AA27A172BFE}"/>
              </a:ext>
            </a:extLst>
          </p:cNvPr>
          <p:cNvSpPr/>
          <p:nvPr/>
        </p:nvSpPr>
        <p:spPr>
          <a:xfrm>
            <a:off x="6060933" y="260726"/>
            <a:ext cx="2716022" cy="294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53DA5C4-E349-2B4E-AA56-48EC87042BA3}"/>
              </a:ext>
            </a:extLst>
          </p:cNvPr>
          <p:cNvSpPr/>
          <p:nvPr/>
        </p:nvSpPr>
        <p:spPr>
          <a:xfrm>
            <a:off x="309157" y="3365800"/>
            <a:ext cx="2716022" cy="29442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9" name="Picture 28" descr="A close up of a map&#10;&#10;Description automatically generated">
            <a:extLst>
              <a:ext uri="{FF2B5EF4-FFF2-40B4-BE49-F238E27FC236}">
                <a16:creationId xmlns:a16="http://schemas.microsoft.com/office/drawing/2014/main" id="{35343C59-3D4B-0344-84F3-DD45BD410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37"/>
          <a:stretch/>
        </p:blipFill>
        <p:spPr>
          <a:xfrm>
            <a:off x="309157" y="349414"/>
            <a:ext cx="2716022" cy="18513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FD7CA5-8769-2F46-BEB9-3FC962E8C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400" y="915984"/>
            <a:ext cx="1655312" cy="1676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58A95C-E1E7-6D44-9699-BC03D5F19793}"/>
              </a:ext>
            </a:extLst>
          </p:cNvPr>
          <p:cNvSpPr txBox="1"/>
          <p:nvPr/>
        </p:nvSpPr>
        <p:spPr>
          <a:xfrm>
            <a:off x="3185045" y="546652"/>
            <a:ext cx="271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transplant2mongo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B7F649-DEF1-7D4D-B542-BBBCF47A3B48}"/>
              </a:ext>
            </a:extLst>
          </p:cNvPr>
          <p:cNvSpPr txBox="1"/>
          <p:nvPr/>
        </p:nvSpPr>
        <p:spPr>
          <a:xfrm>
            <a:off x="309157" y="2186777"/>
            <a:ext cx="271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Next" panose="020B0503020202020204" pitchFamily="34" charset="0"/>
                <a:cs typeface="Consolas" panose="020B0609020204030204" pitchFamily="49" charset="0"/>
              </a:rPr>
              <a:t>Modeling Multiple Listings in the Transplant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0D5A55-54DF-2D44-B7AB-F8D24F9F0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933" y="1056052"/>
            <a:ext cx="2707289" cy="1353645"/>
          </a:xfrm>
          <a:prstGeom prst="rect">
            <a:avLst/>
          </a:prstGeom>
        </p:spPr>
      </p:pic>
      <p:pic>
        <p:nvPicPr>
          <p:cNvPr id="10" name="Picture 9" descr="A picture containing person, indoor, wall, woman&#10;&#10;Description automatically generated">
            <a:extLst>
              <a:ext uri="{FF2B5EF4-FFF2-40B4-BE49-F238E27FC236}">
                <a16:creationId xmlns:a16="http://schemas.microsoft.com/office/drawing/2014/main" id="{C7CFC9C2-DA42-4E4B-BE7C-684626D149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424" b="9424"/>
          <a:stretch/>
        </p:blipFill>
        <p:spPr>
          <a:xfrm>
            <a:off x="309157" y="3365799"/>
            <a:ext cx="2716022" cy="29442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F0DCB8-95AA-3840-B225-AAA48A6708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0556" y="4380748"/>
            <a:ext cx="1905000" cy="571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2D13D4-3512-FF4C-98B2-4F0E421D4F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900" y="1244600"/>
            <a:ext cx="8204200" cy="436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A07D30-0893-3E44-8BC9-0493D0DECF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287694"/>
            <a:ext cx="9144000" cy="628261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635CD3F-2B70-D14F-A350-3DCCF2363D4D}"/>
              </a:ext>
            </a:extLst>
          </p:cNvPr>
          <p:cNvSpPr txBox="1"/>
          <p:nvPr/>
        </p:nvSpPr>
        <p:spPr>
          <a:xfrm>
            <a:off x="1579291" y="1780952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richard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8EA5D4-E4CE-D94B-BFF7-598EC3282EFB}"/>
              </a:ext>
            </a:extLst>
          </p:cNvPr>
          <p:cNvSpPr txBox="1"/>
          <p:nvPr/>
        </p:nvSpPr>
        <p:spPr>
          <a:xfrm>
            <a:off x="1579291" y="1932660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>
                <a:latin typeface="Consolas" panose="020B0609020204030204" pitchFamily="49" charset="0"/>
                <a:cs typeface="Consolas" panose="020B0609020204030204" pitchFamily="49" charset="0"/>
              </a:rPr>
              <a:t>tony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8AEC25D-414C-1342-9149-C3A4F094037C}"/>
              </a:ext>
            </a:extLst>
          </p:cNvPr>
          <p:cNvSpPr txBox="1"/>
          <p:nvPr/>
        </p:nvSpPr>
        <p:spPr>
          <a:xfrm>
            <a:off x="1579291" y="2084368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alaina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C699EE3-0D34-794E-BA77-18E0D472C3EC}"/>
              </a:ext>
            </a:extLst>
          </p:cNvPr>
          <p:cNvSpPr txBox="1"/>
          <p:nvPr/>
        </p:nvSpPr>
        <p:spPr>
          <a:xfrm>
            <a:off x="1579291" y="2236076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juliana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D79CDF-99F8-EC41-AF12-61B284BA1A2A}"/>
              </a:ext>
            </a:extLst>
          </p:cNvPr>
          <p:cNvSpPr txBox="1"/>
          <p:nvPr/>
        </p:nvSpPr>
        <p:spPr>
          <a:xfrm>
            <a:off x="1579291" y="2387784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ernesto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1D8882-93B8-A848-A4AC-7B8DCEAE9E3F}"/>
              </a:ext>
            </a:extLst>
          </p:cNvPr>
          <p:cNvSpPr txBox="1"/>
          <p:nvPr/>
        </p:nvSpPr>
        <p:spPr>
          <a:xfrm>
            <a:off x="1579291" y="2539492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nathan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BD7E00-F5B6-BF47-9661-0991AD64FA63}"/>
              </a:ext>
            </a:extLst>
          </p:cNvPr>
          <p:cNvSpPr txBox="1"/>
          <p:nvPr/>
        </p:nvSpPr>
        <p:spPr>
          <a:xfrm>
            <a:off x="1579291" y="2691200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jaelin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EB48A5-ACF3-264B-AFF8-E0615D79BCAD}"/>
              </a:ext>
            </a:extLst>
          </p:cNvPr>
          <p:cNvSpPr txBox="1"/>
          <p:nvPr/>
        </p:nvSpPr>
        <p:spPr>
          <a:xfrm>
            <a:off x="1579291" y="2842908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danielle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3C37541-695E-9D4D-9716-28278BF033FB}"/>
              </a:ext>
            </a:extLst>
          </p:cNvPr>
          <p:cNvSpPr txBox="1"/>
          <p:nvPr/>
        </p:nvSpPr>
        <p:spPr>
          <a:xfrm>
            <a:off x="1579291" y="2994614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danielle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973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1EAE5F8AE92E0443B0635AEF5BFC9F76004C6CC03BF5DC804FBBC33E4E55C06EE9" ma:contentTypeVersion="6" ma:contentTypeDescription="Materials and documents that contain MITRE authored content and other content directly attributable to MITRE and its work" ma:contentTypeScope="" ma:versionID="4ad27c3cbde4a5e69cf872f973dbc972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xmlns:ns3="45d44e74-5c87-4253-a1a6-fb7a2a9835a8" xmlns:ns4="http://schemas.microsoft.com/sharepoint/v4" xmlns:ns5="d6dad062-3ecc-4c2a-98eb-3d03c2389ab6" targetNamespace="http://schemas.microsoft.com/office/2006/metadata/properties" ma:root="true" ma:fieldsID="8c7f8a686deeddaa67bf50c4d10033f6" ns1:_="" ns2:_="" ns3:_="" ns4:_="" ns5:_="">
    <xsd:import namespace="http://schemas.microsoft.com/sharepoint/v3"/>
    <xsd:import namespace="http://schemas.microsoft.com/sharepoint/v3/fields"/>
    <xsd:import namespace="45d44e74-5c87-4253-a1a6-fb7a2a9835a8"/>
    <xsd:import namespace="http://schemas.microsoft.com/sharepoint/v4"/>
    <xsd:import namespace="d6dad062-3ecc-4c2a-98eb-3d03c2389ab6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  <xsd:element ref="ns3:DocType" minOccurs="0"/>
                <xsd:element ref="ns3:SortOrder" minOccurs="0"/>
                <xsd:element ref="ns3:Site_x0020_Page" minOccurs="0"/>
                <xsd:element ref="ns4:IconOverlay" minOccurs="0"/>
                <xsd:element ref="ns5:SharedWithUsers" minOccurs="0"/>
                <xsd:element ref="ns3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d44e74-5c87-4253-a1a6-fb7a2a9835a8" elementFormDefault="qualified">
    <xsd:import namespace="http://schemas.microsoft.com/office/2006/documentManagement/types"/>
    <xsd:import namespace="http://schemas.microsoft.com/office/infopath/2007/PartnerControls"/>
    <xsd:element name="DocType" ma:index="12" nillable="true" ma:displayName="DocType" ma:format="Dropdown" ma:internalName="DocType">
      <xsd:simpleType>
        <xsd:restriction base="dms:Choice">
          <xsd:enumeration value="Board of Trustee Bio"/>
          <xsd:enumeration value="Corp. Org Chart"/>
          <xsd:enumeration value="Executive Bio"/>
          <xsd:enumeration value="Event Planning"/>
          <xsd:enumeration value="MPG Reference"/>
          <xsd:enumeration value="Template"/>
          <xsd:enumeration value="Other"/>
          <xsd:enumeration value="How-Tos"/>
          <xsd:enumeration value="BOT Program Highlights"/>
        </xsd:restriction>
      </xsd:simpleType>
    </xsd:element>
    <xsd:element name="SortOrder" ma:index="13" nillable="true" ma:displayName="SortOrder" ma:decimals="1" ma:internalName="SortOrder" ma:percentage="FALSE">
      <xsd:simpleType>
        <xsd:restriction base="dms:Number"/>
      </xsd:simpleType>
    </xsd:element>
    <xsd:element name="Site_x0020_Page" ma:index="14" nillable="true" ma:displayName="Site Pages" ma:description="On which pages of this site should this page appear as a &quot;related resource&quot; on the right." ma:list="{b7793db3-9feb-473e-8d7c-24c256e016ac}" ma:internalName="Site_x0020_Pag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Date" ma:index="19" nillable="true" ma:displayName="Date" ma:description="Document date if applicable" ma:format="DateOnly" ma:internalName="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5" nillable="true" ma:displayName="IconOverlay" ma:hidden="true" ma:internalName="IconOverlay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dad062-3ecc-4c2a-98eb-3d03c2389a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IconOverlay xmlns="http://schemas.microsoft.com/sharepoint/v4" xsi:nil="true"/>
    <_Contributor xmlns="http://schemas.microsoft.com/sharepoint/v3/fields" xsi:nil="true"/>
    <Release_x0020_Statement xmlns="http://schemas.microsoft.com/sharepoint/v3">For Internal MITRE Use</Release_x0020_Statement>
    <DocType xmlns="45d44e74-5c87-4253-a1a6-fb7a2a9835a8">Template</DocType>
    <Site_x0020_Page xmlns="45d44e74-5c87-4253-a1a6-fb7a2a9835a8">
      <Value>47</Value>
    </Site_x0020_Page>
    <SortOrder xmlns="45d44e74-5c87-4253-a1a6-fb7a2a9835a8">3</SortOrder>
    <Date xmlns="45d44e74-5c87-4253-a1a6-fb7a2a9835a8">2017-04-09T04:00:00+00:00</Date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71A4D8-60A0-4AA2-A535-46B084E1EF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45d44e74-5c87-4253-a1a6-fb7a2a9835a8"/>
    <ds:schemaRef ds:uri="http://schemas.microsoft.com/sharepoint/v4"/>
    <ds:schemaRef ds:uri="d6dad062-3ecc-4c2a-98eb-3d03c2389a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5CED283-CF8D-4385-8B32-7F30F688D45C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BE149EB5-F1DC-4579-844A-2EC0C9AD93A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microsoft.com/sharepoint/v4"/>
    <ds:schemaRef ds:uri="http://schemas.microsoft.com/sharepoint/v3/fields"/>
    <ds:schemaRef ds:uri="45d44e74-5c87-4253-a1a6-fb7a2a9835a8"/>
  </ds:schemaRefs>
</ds:datastoreItem>
</file>

<file path=customXml/itemProps4.xml><?xml version="1.0" encoding="utf-8"?>
<ds:datastoreItem xmlns:ds="http://schemas.openxmlformats.org/officeDocument/2006/customXml" ds:itemID="{7C2F6CF8-2CFA-41A2-8EAC-4F6DCA2F10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1200</TotalTime>
  <Words>43</Words>
  <Application>Microsoft Macintosh PowerPoint</Application>
  <PresentationFormat>On-screen Show (4:3)</PresentationFormat>
  <Paragraphs>31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Avenir Next</vt:lpstr>
      <vt:lpstr>Calibri</vt:lpstr>
      <vt:lpstr>Calibri Light</vt:lpstr>
      <vt:lpstr>Consolas</vt:lpstr>
      <vt:lpstr>Helvetica LT Std</vt:lpstr>
      <vt:lpstr>Tahoma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Harvey, Christine E</dc:creator>
  <dc:description>For internal MITRE use</dc:description>
  <cp:lastModifiedBy>Harvey, Christine E</cp:lastModifiedBy>
  <cp:revision>19</cp:revision>
  <dcterms:created xsi:type="dcterms:W3CDTF">2019-08-21T15:58:13Z</dcterms:created>
  <dcterms:modified xsi:type="dcterms:W3CDTF">2019-08-22T11:58:48Z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0x0101001EAE5F8AE92E0443B0635AEF5BFC9F76004C6CC03BF5DC804FBBC33E4E55C06EE9</vt:lpwstr>
  </property>
  <property fmtid="{D5CDD505-2E9C-101B-9397-08002B2CF9AE}" pid="3" name="Order">
    <vt:r8>27900</vt:r8>
  </property>
  <property fmtid="{D5CDD505-2E9C-101B-9397-08002B2CF9AE}" pid="4" name="URL">
    <vt:lpwstr/>
  </property>
  <property fmtid="{D5CDD505-2E9C-101B-9397-08002B2CF9AE}" pid="5" name="xd_ProgID">
    <vt:lpwstr/>
  </property>
  <property fmtid="{D5CDD505-2E9C-101B-9397-08002B2CF9AE}" pid="6" name="Date">
    <vt:filetime>2017-01-01T05:00:00Z</vt:filetime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TemplateUrl">
    <vt:lpwstr/>
  </property>
  <property fmtid="{D5CDD505-2E9C-101B-9397-08002B2CF9AE}" pid="10" name="Date0">
    <vt:filetime>2017-01-01T05:00:00Z</vt:filetime>
  </property>
</Properties>
</file>

<file path=docProps/thumbnail.jpeg>
</file>